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88" r:id="rId4"/>
    <p:sldId id="301" r:id="rId5"/>
    <p:sldId id="302" r:id="rId6"/>
    <p:sldId id="277" r:id="rId7"/>
    <p:sldId id="278" r:id="rId8"/>
    <p:sldId id="281" r:id="rId9"/>
    <p:sldId id="261" r:id="rId10"/>
    <p:sldId id="282" r:id="rId11"/>
    <p:sldId id="283" r:id="rId12"/>
    <p:sldId id="284" r:id="rId13"/>
    <p:sldId id="285" r:id="rId14"/>
    <p:sldId id="286" r:id="rId15"/>
    <p:sldId id="270" r:id="rId16"/>
    <p:sldId id="272" r:id="rId17"/>
    <p:sldId id="303" r:id="rId18"/>
    <p:sldId id="287" r:id="rId19"/>
    <p:sldId id="292" r:id="rId20"/>
    <p:sldId id="309" r:id="rId21"/>
    <p:sldId id="310" r:id="rId22"/>
    <p:sldId id="314" r:id="rId23"/>
    <p:sldId id="293" r:id="rId24"/>
    <p:sldId id="294" r:id="rId25"/>
    <p:sldId id="295" r:id="rId26"/>
    <p:sldId id="296" r:id="rId27"/>
    <p:sldId id="297" r:id="rId28"/>
    <p:sldId id="315" r:id="rId29"/>
    <p:sldId id="316" r:id="rId30"/>
    <p:sldId id="289" r:id="rId31"/>
    <p:sldId id="305" r:id="rId32"/>
    <p:sldId id="306" r:id="rId33"/>
    <p:sldId id="313" r:id="rId34"/>
    <p:sldId id="307" r:id="rId35"/>
    <p:sldId id="311" r:id="rId36"/>
    <p:sldId id="308" r:id="rId37"/>
    <p:sldId id="317" r:id="rId3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2" autoAdjust="0"/>
    <p:restoredTop sz="94660"/>
  </p:normalViewPr>
  <p:slideViewPr>
    <p:cSldViewPr>
      <p:cViewPr>
        <p:scale>
          <a:sx n="39" d="100"/>
          <a:sy n="39" d="100"/>
        </p:scale>
        <p:origin x="-2052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7DCBDF-06F0-4A73-955D-5CFC83932920}" type="datetimeFigureOut">
              <a:rPr lang="hr-HR" smtClean="0"/>
              <a:pPr/>
              <a:t>14.10.2013.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94023D-3B53-41BA-AA32-C3BD3F75BC4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Kada NE primijeniti NMH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i="1" dirty="0" smtClean="0"/>
              <a:t>Mihajlo Strelec</a:t>
            </a:r>
          </a:p>
          <a:p>
            <a:r>
              <a:rPr lang="hr-HR" sz="2400" i="1" dirty="0" smtClean="0"/>
              <a:t>Klinika </a:t>
            </a:r>
            <a:r>
              <a:rPr lang="hr-HR" sz="2400" i="1" smtClean="0"/>
              <a:t>za ženske </a:t>
            </a:r>
            <a:r>
              <a:rPr lang="hr-HR" sz="2400" i="1" dirty="0" smtClean="0"/>
              <a:t>bolesti i porode</a:t>
            </a:r>
          </a:p>
          <a:p>
            <a:r>
              <a:rPr lang="hr-HR" sz="2400" i="1" dirty="0" smtClean="0"/>
              <a:t>Petrova 13, Zagreb</a:t>
            </a:r>
            <a:endParaRPr lang="hr-H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primarni: trudnoća &gt; 24 tj.</a:t>
            </a:r>
          </a:p>
          <a:p>
            <a:r>
              <a:rPr lang="hr-HR" dirty="0" smtClean="0"/>
              <a:t>sekundarni:</a:t>
            </a:r>
            <a:endParaRPr lang="hr-HR" dirty="0"/>
          </a:p>
          <a:p>
            <a:pPr lvl="1"/>
            <a:r>
              <a:rPr lang="hr-HR" dirty="0" smtClean="0"/>
              <a:t>učestalost živorođenih</a:t>
            </a:r>
          </a:p>
          <a:p>
            <a:pPr lvl="1"/>
            <a:r>
              <a:rPr lang="hr-HR" dirty="0" smtClean="0"/>
              <a:t>učestalost kasnih komplikacija (PP, placentna insuficijencija, IUGR, preeklampsija)</a:t>
            </a:r>
          </a:p>
          <a:p>
            <a:pPr lvl="1"/>
            <a:r>
              <a:rPr lang="hr-HR" dirty="0" smtClean="0"/>
              <a:t>tromboembolijska bolest</a:t>
            </a:r>
          </a:p>
          <a:p>
            <a:pPr lvl="1"/>
            <a:r>
              <a:rPr lang="hr-HR" dirty="0" smtClean="0"/>
              <a:t>anomalije ploda</a:t>
            </a:r>
          </a:p>
          <a:p>
            <a:pPr lvl="1"/>
            <a:r>
              <a:rPr lang="hr-HR" dirty="0" smtClean="0"/>
              <a:t>popratne pojave liječenja NMH (trombocitopenija, osteoporoza, krvarenje)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istraživanja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broj potrebnih ispitanica za dokazivanje 50% učinka (25% na 12,5%) uz p&lt;0,05: n=450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Broj ispitanica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227600"/>
          <a:ext cx="8435280" cy="56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760"/>
                <a:gridCol w="2811760"/>
                <a:gridCol w="2811760"/>
              </a:tblGrid>
              <a:tr h="298987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Dalteparin (N=226)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Kontrola (N=223)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Dob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31,9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32,3</a:t>
                      </a:r>
                      <a:endParaRPr lang="hr-HR" dirty="0"/>
                    </a:p>
                  </a:txBody>
                  <a:tcPr/>
                </a:tc>
              </a:tr>
              <a:tr h="516060">
                <a:tc>
                  <a:txBody>
                    <a:bodyPr/>
                    <a:lstStyle/>
                    <a:p>
                      <a:r>
                        <a:rPr lang="hr-HR" dirty="0" smtClean="0"/>
                        <a:t>Početak praćenja (tj.)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7,2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7,2</a:t>
                      </a:r>
                      <a:endParaRPr lang="hr-HR" dirty="0"/>
                    </a:p>
                  </a:txBody>
                  <a:tcPr/>
                </a:tc>
              </a:tr>
              <a:tr h="516060">
                <a:tc>
                  <a:txBody>
                    <a:bodyPr/>
                    <a:lstStyle/>
                    <a:p>
                      <a:r>
                        <a:rPr lang="hr-HR" dirty="0" smtClean="0"/>
                        <a:t>Prethodni rani pobačaji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%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%</a:t>
                      </a:r>
                      <a:endParaRPr lang="hr-HR" dirty="0"/>
                    </a:p>
                  </a:txBody>
                  <a:tcPr/>
                </a:tc>
              </a:tr>
              <a:tr h="516060">
                <a:tc>
                  <a:txBody>
                    <a:bodyPr/>
                    <a:lstStyle/>
                    <a:p>
                      <a:r>
                        <a:rPr lang="hr-HR" dirty="0" smtClean="0"/>
                        <a:t>1;</a:t>
                      </a:r>
                      <a:r>
                        <a:rPr lang="hr-HR" baseline="0" dirty="0" smtClean="0"/>
                        <a:t>       2;         3;      </a:t>
                      </a:r>
                      <a:r>
                        <a:rPr lang="hr-HR" u="sng" baseline="0" dirty="0" smtClean="0"/>
                        <a:t>&gt;</a:t>
                      </a:r>
                      <a:r>
                        <a:rPr lang="hr-HR" baseline="0" dirty="0" smtClean="0"/>
                        <a:t>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10,2;  </a:t>
                      </a:r>
                      <a:r>
                        <a:rPr lang="hr-HR" sz="1600" baseline="0" dirty="0" smtClean="0"/>
                        <a:t> 47,8;  25,2;    10,2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8,5;    48,0;    28,7;     9,0</a:t>
                      </a:r>
                      <a:endParaRPr lang="hr-HR" sz="1600" dirty="0"/>
                    </a:p>
                  </a:txBody>
                  <a:tcPr/>
                </a:tc>
              </a:tr>
              <a:tr h="516060">
                <a:tc>
                  <a:txBody>
                    <a:bodyPr/>
                    <a:lstStyle/>
                    <a:p>
                      <a:r>
                        <a:rPr lang="hr-HR" dirty="0" smtClean="0"/>
                        <a:t>Prethodni kasni pobačaji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%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%</a:t>
                      </a:r>
                      <a:endParaRPr lang="hr-HR" dirty="0"/>
                    </a:p>
                  </a:txBody>
                  <a:tcPr/>
                </a:tc>
              </a:tr>
              <a:tr h="516060">
                <a:tc>
                  <a:txBody>
                    <a:bodyPr/>
                    <a:lstStyle/>
                    <a:p>
                      <a:r>
                        <a:rPr lang="hr-HR" dirty="0" smtClean="0"/>
                        <a:t>0;             1;            </a:t>
                      </a:r>
                      <a:r>
                        <a:rPr lang="hr-HR" u="sng" dirty="0" smtClean="0"/>
                        <a:t>&gt;</a:t>
                      </a:r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74,8;      19,9;         5,3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76,2;     18,8;        4,9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Mutacija faktora 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13 (5,8%)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12 (5,4%)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Mutacija protrombina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 (2,2%)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 (2,3%)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Nedostatak proteina 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 (1,4%)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Nedostatak proteina 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16 (9,8%)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12 (7,5%)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Povišen</a:t>
                      </a:r>
                      <a:r>
                        <a:rPr lang="hr-HR" baseline="0" dirty="0" smtClean="0"/>
                        <a:t> lipoprotein (a)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35 (21,7%)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31 (20,0%)</a:t>
                      </a:r>
                      <a:endParaRPr lang="hr-HR" dirty="0"/>
                    </a:p>
                  </a:txBody>
                  <a:tcPr/>
                </a:tc>
              </a:tr>
              <a:tr h="298987">
                <a:tc>
                  <a:txBody>
                    <a:bodyPr/>
                    <a:lstStyle/>
                    <a:p>
                      <a:r>
                        <a:rPr lang="hr-HR" dirty="0" smtClean="0"/>
                        <a:t>Povišen homocistein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16 (13,7%)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17 (15,6%)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ispitanice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03648" y="2204864"/>
          <a:ext cx="584299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664"/>
                <a:gridCol w="1947664"/>
                <a:gridCol w="1947664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Dalteparin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Kontrola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Pobačaj prije 24. tjedna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29 (13,2%)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26 (12,1%)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Uredna trudnoća s navršenih 24 tjedna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191 (86,8%)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188 (87,9%)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Rezultati</a:t>
            </a:r>
            <a:br>
              <a:rPr lang="hr-HR" dirty="0" smtClean="0"/>
            </a:br>
            <a:r>
              <a:rPr lang="hr-HR" dirty="0" smtClean="0"/>
              <a:t>- primarni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594928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*nema dokaza za korist heparinske terapije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2564904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Dalteparin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Kontrola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Pobačaj prije 24. tjedna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 (9%)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 (12%)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Uredna trudnoća s navršenih 24 tjedna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59 (91%)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45 (88%)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Rezultati</a:t>
            </a:r>
            <a:br>
              <a:rPr lang="hr-HR" dirty="0" smtClean="0"/>
            </a:br>
            <a:r>
              <a:rPr lang="hr-HR" dirty="0" smtClean="0"/>
              <a:t>-primarni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55679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podgrupa pacjentica s trombofilijom - mutacija faktora V ili protrombina, snižen protein C ili S, povišeni lipoproteini;  (N=116 (27%)</a:t>
            </a:r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5877272"/>
            <a:ext cx="62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*nema dokaza za blagotvorni učinak heparinske terapije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4525963"/>
          </a:xfrm>
        </p:spPr>
        <p:txBody>
          <a:bodyPr/>
          <a:lstStyle/>
          <a:p>
            <a:r>
              <a:rPr lang="hr-HR" dirty="0" smtClean="0"/>
              <a:t>Čak i ako je heparinska terapija ima učinka u trudnica s trombofilijom, smanjenje učestalosti pobačaja ne prelazi 4,0% 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Rezultati</a:t>
            </a:r>
            <a:br>
              <a:rPr lang="hr-HR" dirty="0" smtClean="0"/>
            </a:br>
            <a:r>
              <a:rPr lang="hr-HR" dirty="0" smtClean="0"/>
              <a:t>- primarni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niskomolekularni heparin nije učinkovit u pacijentica s ponavljanim pobačajima, s trombofilijom ili bez nje</a:t>
            </a:r>
          </a:p>
          <a:p>
            <a:r>
              <a:rPr lang="hr-HR" dirty="0" smtClean="0"/>
              <a:t>Sudjelovanje u studiji smanjilo je učestalost neuspjelih trudnoća za 50% - nezavisno od primjene niskomolekularnog heparina 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</a:t>
            </a:r>
            <a:r>
              <a:rPr lang="hr-HR" dirty="0" smtClean="0"/>
              <a:t>aključak studije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08518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Primjena niskomolekularnog heparina u žena s ponavljanim pobačajima nema znanstveno opravdanje 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trudnice s trombofilijom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 NMH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trombofilija povećava rizik tromboembolijske bolesti </a:t>
            </a:r>
            <a:r>
              <a:rPr lang="hr-HR" i="1" dirty="0" smtClean="0"/>
              <a:t>(VTE)</a:t>
            </a:r>
          </a:p>
          <a:p>
            <a:r>
              <a:rPr lang="hr-HR" dirty="0" smtClean="0"/>
              <a:t>trudnoća povećava rizik tromboembolijske bolesti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Trudnice s trombofilijom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Mutacija factora V Leiden</a:t>
            </a:r>
          </a:p>
          <a:p>
            <a:r>
              <a:rPr lang="hr-HR" dirty="0" smtClean="0"/>
              <a:t>Mutacija protrombina G20210A (PGM)</a:t>
            </a:r>
          </a:p>
          <a:p>
            <a:r>
              <a:rPr lang="hr-HR" dirty="0" smtClean="0"/>
              <a:t>Nedostatak proteina S</a:t>
            </a:r>
          </a:p>
          <a:p>
            <a:r>
              <a:rPr lang="hr-HR" dirty="0" smtClean="0"/>
              <a:t>Nedostatak proteina C</a:t>
            </a:r>
          </a:p>
          <a:p>
            <a:r>
              <a:rPr lang="hr-HR" dirty="0" smtClean="0"/>
              <a:t>Nedostatak antitrombina</a:t>
            </a:r>
          </a:p>
          <a:p>
            <a:r>
              <a:rPr lang="hr-HR" dirty="0" smtClean="0"/>
              <a:t>MTHFR polimorfizam</a:t>
            </a:r>
          </a:p>
          <a:p>
            <a:pPr lvl="1"/>
            <a:r>
              <a:rPr lang="hr-HR" dirty="0" smtClean="0"/>
              <a:t>ne povećava rizik za VTE bez obzira na trudnoću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“Moda” primjene niskomolekularnog heparina u žena s habitualnim pobačajem i neuspjelim kasnim trudnoćama – bez obzira na postojeću/nepostojeću trombofiliju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Zašto ova tema?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trombofilija NISKOG rizika:</a:t>
            </a:r>
          </a:p>
          <a:p>
            <a:pPr lvl="1"/>
            <a:r>
              <a:rPr lang="hr-HR" dirty="0" smtClean="0"/>
              <a:t>heterozigoti za FVL</a:t>
            </a:r>
          </a:p>
          <a:p>
            <a:pPr lvl="1"/>
            <a:r>
              <a:rPr lang="hr-HR" dirty="0" smtClean="0"/>
              <a:t>heterozigoti za protrombin G20210</a:t>
            </a:r>
          </a:p>
          <a:p>
            <a:pPr lvl="1"/>
            <a:r>
              <a:rPr lang="hr-HR" dirty="0" smtClean="0"/>
              <a:t>nedostatak proteina C ili S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hr-HR" dirty="0" smtClean="0"/>
              <a:t>Trombofilija VISOKOG rizika</a:t>
            </a:r>
          </a:p>
          <a:p>
            <a:pPr lvl="1"/>
            <a:r>
              <a:rPr lang="hr-HR" dirty="0" smtClean="0"/>
              <a:t>nedostatak antitrombina</a:t>
            </a:r>
          </a:p>
          <a:p>
            <a:pPr lvl="1"/>
            <a:r>
              <a:rPr lang="hr-HR" dirty="0" smtClean="0"/>
              <a:t>dvostruki heterozigot na protrombin G20210A/FVL</a:t>
            </a:r>
          </a:p>
          <a:p>
            <a:pPr lvl="1"/>
            <a:r>
              <a:rPr lang="hr-HR" dirty="0" smtClean="0"/>
              <a:t>homozigot na FVL</a:t>
            </a:r>
          </a:p>
          <a:p>
            <a:pPr lvl="1"/>
            <a:r>
              <a:rPr lang="hr-HR" dirty="0" smtClean="0"/>
              <a:t>homozigot na protrombin G20210A</a:t>
            </a:r>
          </a:p>
          <a:p>
            <a:pPr lvl="1"/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Rizik za VTE povezan je s kirurškim zahvatima, dobi &gt;35 godina,multparitetom, visokim BMI, pušenjem cigareta, imobilizacijom</a:t>
            </a:r>
          </a:p>
          <a:p>
            <a:r>
              <a:rPr lang="hr-HR" dirty="0" smtClean="0"/>
              <a:t>Najveći mogući rizik: bliski rođak s VTE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VTE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8% do 15% bijelaca</a:t>
            </a:r>
          </a:p>
          <a:p>
            <a:r>
              <a:rPr lang="hr-HR" dirty="0" smtClean="0"/>
              <a:t>smatra se da može uzrokovati trombozu materno-placentalne cirkulacije</a:t>
            </a:r>
          </a:p>
          <a:p>
            <a:pPr lvl="1"/>
            <a:r>
              <a:rPr lang="hr-HR" dirty="0" smtClean="0"/>
              <a:t>pobačaj, intrauterina smrt, IUGR, preeklampsija, abrupcija posteljice</a:t>
            </a:r>
          </a:p>
          <a:p>
            <a:r>
              <a:rPr lang="hr-HR" dirty="0" smtClean="0"/>
              <a:t>Više od pola trudnica s VTE ima trombofiliju</a:t>
            </a:r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254888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4885 trudnica*</a:t>
            </a:r>
          </a:p>
          <a:p>
            <a:pPr lvl="1"/>
            <a:r>
              <a:rPr lang="hr-HR" dirty="0" smtClean="0"/>
              <a:t>34 sa FVL</a:t>
            </a:r>
          </a:p>
          <a:p>
            <a:pPr lvl="1"/>
            <a:r>
              <a:rPr lang="hr-HR" dirty="0" smtClean="0"/>
              <a:t>0 VTE</a:t>
            </a:r>
          </a:p>
          <a:p>
            <a:r>
              <a:rPr lang="hr-HR" dirty="0" smtClean="0"/>
              <a:t>1707 australskih trudnica uredne anamneze do 22 tj.**</a:t>
            </a:r>
          </a:p>
          <a:p>
            <a:pPr lvl="1"/>
            <a:r>
              <a:rPr lang="hr-HR" dirty="0" smtClean="0"/>
              <a:t>testirano na FVL (5,4%), PGM (2,4%), MTHFR (3,5%), trombomodulin</a:t>
            </a:r>
          </a:p>
          <a:p>
            <a:pPr lvl="1"/>
            <a:r>
              <a:rPr lang="hr-HR" dirty="0" smtClean="0"/>
              <a:t>ni jedna nije razvila VTE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 - epidemiologija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573325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*Dizon-Towson et al, 2005.</a:t>
            </a:r>
          </a:p>
          <a:p>
            <a:r>
              <a:rPr lang="hr-HR" dirty="0" smtClean="0"/>
              <a:t>**Said et al. 2010.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retrospektivne studije pokazuju slabu povezanost pobačaja s mutacijama FVL, PGM, protein C ili S</a:t>
            </a:r>
          </a:p>
          <a:p>
            <a:r>
              <a:rPr lang="hr-HR" dirty="0" smtClean="0"/>
              <a:t>prospektivne studije ne dokazuju povezanost*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Trombofilija – neuspjele trudnoće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6093296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*Kjellberg et al. 2010, Silver et al. 2010.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pobačaj, mrtvorođenost</a:t>
            </a:r>
          </a:p>
          <a:p>
            <a:pPr lvl="1"/>
            <a:r>
              <a:rPr lang="hr-HR" sz="2400" dirty="0" smtClean="0"/>
              <a:t>meta analiza*:</a:t>
            </a:r>
          </a:p>
          <a:p>
            <a:pPr lvl="2"/>
            <a:r>
              <a:rPr lang="hr-HR" sz="2000" dirty="0" smtClean="0"/>
              <a:t>postoji slaba povezanost mutacija s neuspjelim trudnoćama (rani, kasni ab., mrtvorođenost)</a:t>
            </a:r>
          </a:p>
          <a:p>
            <a:pPr lvl="1"/>
            <a:r>
              <a:rPr lang="hr-HR" sz="2400" dirty="0" smtClean="0"/>
              <a:t>EPCOT (Evropska prospektivno-kohortna studija)**:</a:t>
            </a:r>
          </a:p>
          <a:p>
            <a:pPr lvl="2"/>
            <a:r>
              <a:rPr lang="hr-HR" sz="2000" dirty="0" smtClean="0"/>
              <a:t>postoji povećan rizik mrtvorođenosti, ne postoji rizik za pobačaj</a:t>
            </a:r>
          </a:p>
          <a:p>
            <a:pPr lvl="1"/>
            <a:r>
              <a:rPr lang="hr-HR" sz="2400" dirty="0" smtClean="0"/>
              <a:t>Više studija pokazuje povezanost samo s kasnim (&gt;28tj,) neuspjehom***</a:t>
            </a:r>
          </a:p>
          <a:p>
            <a:pPr lvl="2"/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Trombofilija – moguće povezane komplikacije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5733256"/>
            <a:ext cx="4392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*Rey E et al 2003</a:t>
            </a:r>
          </a:p>
          <a:p>
            <a:r>
              <a:rPr lang="hr-HR" sz="1400" dirty="0" smtClean="0"/>
              <a:t>**Preston FE et al 1996.</a:t>
            </a:r>
          </a:p>
          <a:p>
            <a:r>
              <a:rPr lang="hr-HR" sz="1400" dirty="0" smtClean="0"/>
              <a:t>***Kocher O. et al 2007, Sottilotta G et al 2006</a:t>
            </a:r>
            <a:endParaRPr lang="hr-H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IUGR</a:t>
            </a:r>
          </a:p>
          <a:p>
            <a:pPr lvl="1"/>
            <a:r>
              <a:rPr lang="hr-HR" sz="2000" dirty="0" smtClean="0"/>
              <a:t>Ne postoji povezanost fetalnog rasta i mutacija FVL, PGM, MTHFR, protein C*</a:t>
            </a:r>
          </a:p>
          <a:p>
            <a:pPr lvl="1"/>
            <a:r>
              <a:rPr lang="hr-HR" sz="2000" dirty="0" smtClean="0"/>
              <a:t>Postoji slaba povezanost fetalnog rasta i nedostatka proteina S**</a:t>
            </a:r>
          </a:p>
          <a:p>
            <a:r>
              <a:rPr lang="hr-HR" sz="2400" dirty="0" smtClean="0"/>
              <a:t>Preeklampsija</a:t>
            </a:r>
          </a:p>
          <a:p>
            <a:pPr lvl="1"/>
            <a:r>
              <a:rPr lang="hr-HR" sz="2000" dirty="0" smtClean="0"/>
              <a:t>Ne postoji povezanost preeklampsije i mutacija FVL, PGM, MTHFR***</a:t>
            </a:r>
          </a:p>
          <a:p>
            <a:pPr lvl="1"/>
            <a:r>
              <a:rPr lang="hr-HR" sz="2000" dirty="0" smtClean="0"/>
              <a:t>Postoji slaba povezanost pojave preeklampsije i nedostatka proteina S i proteina C**</a:t>
            </a:r>
          </a:p>
          <a:p>
            <a:r>
              <a:rPr lang="hr-HR" sz="2400" dirty="0" smtClean="0"/>
              <a:t>Abrupcija posteljice</a:t>
            </a:r>
          </a:p>
          <a:p>
            <a:pPr lvl="1"/>
            <a:r>
              <a:rPr lang="hr-HR" sz="2000" dirty="0" smtClean="0"/>
              <a:t>Nije dokazana čvrsta povezanost s trombofilijom**</a:t>
            </a:r>
          </a:p>
          <a:p>
            <a:endParaRPr lang="hr-HR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Trombofilija – moguće povezane komplikacije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5934670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*Facco F et al, meta an. 2009</a:t>
            </a:r>
          </a:p>
          <a:p>
            <a:r>
              <a:rPr lang="hr-HR" sz="1200" dirty="0" smtClean="0"/>
              <a:t>**Alfirevic et al 2002.</a:t>
            </a:r>
          </a:p>
          <a:p>
            <a:r>
              <a:rPr lang="hr-HR" sz="1200" dirty="0" smtClean="0"/>
              <a:t>***Kocher et al. 2007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32037"/>
            <a:ext cx="8229600" cy="4525963"/>
          </a:xfrm>
        </p:spPr>
        <p:txBody>
          <a:bodyPr/>
          <a:lstStyle/>
          <a:p>
            <a:r>
              <a:rPr lang="hr-HR" dirty="0" smtClean="0"/>
              <a:t>postoji jaka povezanost između trombofilija i VTE</a:t>
            </a:r>
          </a:p>
          <a:p>
            <a:r>
              <a:rPr lang="hr-HR" dirty="0" smtClean="0"/>
              <a:t>povezanost između trombofilija i uteroplacentarne tromboze je upitna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 - zaključci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5101208"/>
            <a:ext cx="8532440" cy="1756792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*</a:t>
            </a:r>
            <a:r>
              <a:rPr lang="hr-HR" sz="2800" dirty="0" smtClean="0"/>
              <a:t>Inherited thrombophilias in pregnancy. UpToDate 2013.</a:t>
            </a:r>
          </a:p>
          <a:p>
            <a:pPr>
              <a:buNone/>
            </a:pPr>
            <a:r>
              <a:rPr lang="hr-HR" sz="2800" dirty="0" smtClean="0"/>
              <a:t>*ACOG 2011.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Trombofilija – preporuke*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4797152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ponavljan implantacijski neuspjeh u IVF-u</a:t>
            </a:r>
          </a:p>
          <a:p>
            <a:r>
              <a:rPr lang="hr-HR" dirty="0" smtClean="0"/>
              <a:t>trudnice s nepovoljnom opstetričkom anamnezom</a:t>
            </a:r>
          </a:p>
          <a:p>
            <a:r>
              <a:rPr lang="hr-HR" dirty="0" smtClean="0"/>
              <a:t>trudnice s trombofilijom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 NMH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postoji povezanost nekih vrsta trombofilije i nepovoljnog ishoda trudnoće, ALI absolutni rizik je jako mali</a:t>
            </a:r>
          </a:p>
          <a:p>
            <a:r>
              <a:rPr lang="hr-HR" dirty="0" smtClean="0"/>
              <a:t>Probir se preporuča: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Probir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dirty="0" smtClean="0"/>
              <a:t>u trudnica s drugim rizičnim stanjima</a:t>
            </a:r>
          </a:p>
          <a:p>
            <a:pPr lvl="2"/>
            <a:r>
              <a:rPr lang="hr-HR" dirty="0" smtClean="0"/>
              <a:t>fraktura, dugotrajna imobilizacija, kirurški zahvat</a:t>
            </a:r>
          </a:p>
          <a:p>
            <a:pPr lvl="1"/>
            <a:r>
              <a:rPr lang="hr-HR" dirty="0" smtClean="0"/>
              <a:t>u asimtomatskih trudnica s VTE u obitelji</a:t>
            </a:r>
          </a:p>
          <a:p>
            <a:pPr lvl="1"/>
            <a:r>
              <a:rPr lang="hr-HR" dirty="0" smtClean="0"/>
              <a:t>u probir treba uključiti:</a:t>
            </a:r>
          </a:p>
          <a:p>
            <a:pPr lvl="2">
              <a:buNone/>
            </a:pPr>
            <a:r>
              <a:rPr lang="hr-HR" dirty="0" smtClean="0"/>
              <a:t>FVL,					Protein C,</a:t>
            </a:r>
          </a:p>
          <a:p>
            <a:pPr lvl="2">
              <a:buNone/>
            </a:pPr>
            <a:r>
              <a:rPr lang="hr-HR" dirty="0" smtClean="0"/>
              <a:t>protrombin G20210A,			Protein S,</a:t>
            </a:r>
          </a:p>
          <a:p>
            <a:pPr lvl="2">
              <a:buNone/>
            </a:pPr>
            <a:r>
              <a:rPr lang="hr-HR" dirty="0" smtClean="0"/>
              <a:t>antitrombin,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Probir DA: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dirty="0" smtClean="0"/>
              <a:t>u pacijentica s ponavljanim implantacijskim neuspjehom</a:t>
            </a:r>
          </a:p>
          <a:p>
            <a:pPr lvl="1"/>
            <a:r>
              <a:rPr lang="hr-HR" dirty="0" smtClean="0"/>
              <a:t>u trudnica s ponavljanim pobačajima</a:t>
            </a:r>
          </a:p>
          <a:p>
            <a:pPr lvl="1"/>
            <a:r>
              <a:rPr lang="hr-HR" dirty="0" smtClean="0"/>
              <a:t>u trudnica s (kasnim) ponavljanim neuspjelim trudnoćama</a:t>
            </a:r>
          </a:p>
          <a:p>
            <a:pPr lvl="2"/>
            <a:r>
              <a:rPr lang="hr-HR" dirty="0" smtClean="0"/>
              <a:t>abrupcija posteljice, intrauterina smrt</a:t>
            </a:r>
          </a:p>
          <a:p>
            <a:pPr lvl="1"/>
            <a:r>
              <a:rPr lang="hr-HR" dirty="0" smtClean="0"/>
              <a:t>u žena s IUGR, preeklampsijom, nedovoljni dokazi koji potkrjepljuju probir</a:t>
            </a:r>
          </a:p>
          <a:p>
            <a:pPr lvl="1"/>
            <a:r>
              <a:rPr lang="hr-HR" dirty="0" smtClean="0"/>
              <a:t>probir za MTHFR mutaciju se ne preporuča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Probir NE: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92896"/>
            <a:ext cx="7643192" cy="1324744"/>
          </a:xfrm>
        </p:spPr>
        <p:txBody>
          <a:bodyPr/>
          <a:lstStyle/>
          <a:p>
            <a:r>
              <a:rPr lang="hr-HR" dirty="0" smtClean="0"/>
              <a:t>cilj primjene NMH: sprječavanje VTE !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Primjena niskomolekularnog heparina DA: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trudnice s trombofilijom niskog rizika i preboljelom VTE – primijeniti u trudnoći i poslije porođaja</a:t>
            </a:r>
          </a:p>
          <a:p>
            <a:endParaRPr lang="hr-HR" dirty="0" smtClean="0"/>
          </a:p>
          <a:p>
            <a:r>
              <a:rPr lang="hr-HR" dirty="0" smtClean="0"/>
              <a:t>trudnice s trombofilijom visokog rizika – primijeniti u trudnoći i poslije porođaja</a:t>
            </a:r>
          </a:p>
          <a:p>
            <a:endParaRPr lang="hr-HR" dirty="0" smtClean="0"/>
          </a:p>
          <a:p>
            <a:r>
              <a:rPr lang="hr-HR" dirty="0" smtClean="0"/>
              <a:t>trudnice s trombofilijom visokog rizika i preboljelom VTE – NMH u trudnoći i nakon porođaja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Primjena niskomolekularnog heparina DA: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trudnice s preboljelom VTE </a:t>
            </a:r>
            <a:r>
              <a:rPr lang="hr-HR" i="1" dirty="0" smtClean="0"/>
              <a:t>(u svezi s trudnoćom ili drugim hiperestrogenom stanjem</a:t>
            </a:r>
            <a:r>
              <a:rPr lang="hr-HR" dirty="0" smtClean="0"/>
              <a:t>), a  bez trombofilije – NMH u trudnoći i nakon porođaja</a:t>
            </a:r>
          </a:p>
          <a:p>
            <a:endParaRPr lang="hr-HR" dirty="0" smtClean="0"/>
          </a:p>
          <a:p>
            <a:r>
              <a:rPr lang="hr-HR" dirty="0" smtClean="0"/>
              <a:t>trudnice s dvije ili više VTE, bez obzira na trombofiliju, NMH u trudnoći i nakon porođaja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Primjena niskomolekularnog heparina DA: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hr-HR" dirty="0" smtClean="0"/>
              <a:t>u trudnica s trombofilijom niskog rizika bez dodatnih rizičnih faktora</a:t>
            </a:r>
          </a:p>
          <a:p>
            <a:r>
              <a:rPr lang="hr-HR" dirty="0" smtClean="0"/>
              <a:t>u pacijentica s višestrukim neuspjelim implantacijama</a:t>
            </a:r>
          </a:p>
          <a:p>
            <a:r>
              <a:rPr lang="hr-HR" dirty="0" smtClean="0"/>
              <a:t>u trudnica s prethodnim neuspjelim trudnoćama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Primjena niskomolekularnog heparina NE: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Hvala na pozornosti!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Picture 5" descr="Prometni znakovi za niku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3" y="0"/>
            <a:ext cx="696951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implantacijsku neuspjeh pri IVF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 NMH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2332037"/>
            <a:ext cx="5410944" cy="4525963"/>
          </a:xfrm>
        </p:spPr>
        <p:txBody>
          <a:bodyPr/>
          <a:lstStyle/>
          <a:p>
            <a:r>
              <a:rPr lang="hr-HR" dirty="0" smtClean="0"/>
              <a:t>Ponavljani pobačaji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 NMH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2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/>
                <a:gridCol w="2108820"/>
                <a:gridCol w="2108820"/>
                <a:gridCol w="2108820"/>
              </a:tblGrid>
              <a:tr h="490812"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Terapija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Učestalost živorođenih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referenca</a:t>
                      </a:r>
                      <a:endParaRPr lang="hr-HR" sz="1600" dirty="0"/>
                    </a:p>
                  </a:txBody>
                  <a:tcPr/>
                </a:tc>
              </a:tr>
              <a:tr h="490812">
                <a:tc>
                  <a:txBody>
                    <a:bodyPr/>
                    <a:lstStyle/>
                    <a:p>
                      <a:endParaRPr lang="hr-H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Enoxaparin</a:t>
                      </a:r>
                      <a:r>
                        <a:rPr lang="hr-HR" sz="1600" baseline="0" dirty="0" smtClean="0"/>
                        <a:t> 4000 IU vs. ASS 100 mg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90,3%</a:t>
                      </a:r>
                      <a:r>
                        <a:rPr lang="hr-HR" sz="1600" baseline="0" dirty="0" smtClean="0"/>
                        <a:t> (ukupno)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Grandone et al. 2002)</a:t>
                      </a:r>
                      <a:endParaRPr lang="hr-HR" sz="1600" dirty="0"/>
                    </a:p>
                  </a:txBody>
                  <a:tcPr/>
                </a:tc>
              </a:tr>
              <a:tr h="701159">
                <a:tc>
                  <a:txBody>
                    <a:bodyPr/>
                    <a:lstStyle/>
                    <a:p>
                      <a:endParaRPr lang="hr-H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Enoxaparin 40 mg vs. bez liječenja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70% Enoxaparin vs. 44% bez liječenja (p</a:t>
                      </a:r>
                      <a:r>
                        <a:rPr lang="hr-HR" sz="1600" baseline="0" dirty="0" smtClean="0"/>
                        <a:t> manji od 0,02)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Carp et al. (2003)</a:t>
                      </a:r>
                      <a:endParaRPr lang="hr-HR" sz="1600" dirty="0"/>
                    </a:p>
                  </a:txBody>
                  <a:tcPr/>
                </a:tc>
              </a:tr>
              <a:tr h="911507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1 ponovljeni ab, trombofilija (FVL, FII, nedostatak Proteina S )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Enoxaparin 40mg vs. ASS 100mg + 5 mg folne kiseline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86% Enoxaparin vs. 29% ASS (p manji 0,0001)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Gris et al. (2004)</a:t>
                      </a:r>
                      <a:endParaRPr lang="hr-HR" sz="1600" dirty="0"/>
                    </a:p>
                  </a:txBody>
                  <a:tcPr/>
                </a:tc>
              </a:tr>
              <a:tr h="490812"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Enoxaparin 40mg vs. ASS 100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81,5% Enoxaparin vs. 84% ASS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Dolitzky et al. (2006)</a:t>
                      </a:r>
                      <a:endParaRPr lang="hr-HR" sz="1600" dirty="0"/>
                    </a:p>
                  </a:txBody>
                  <a:tcPr/>
                </a:tc>
              </a:tr>
              <a:tr h="701159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1 kasni ab, &gt;2 ab.hab.,</a:t>
                      </a:r>
                      <a:r>
                        <a:rPr lang="hr-HR" sz="1600" baseline="0" dirty="0" smtClean="0"/>
                        <a:t> trombofilija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LMWH 40mg vs. LMWH</a:t>
                      </a:r>
                      <a:r>
                        <a:rPr lang="hr-HR" sz="1600" baseline="0" dirty="0" smtClean="0"/>
                        <a:t> 80mg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84% LMWH 40mg vs. 78% LMWH 80mg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Brenner et al. 2(005)</a:t>
                      </a:r>
                      <a:endParaRPr lang="hr-HR" sz="1600" dirty="0"/>
                    </a:p>
                  </a:txBody>
                  <a:tcPr/>
                </a:tc>
              </a:tr>
              <a:tr h="490812">
                <a:tc>
                  <a:txBody>
                    <a:bodyPr/>
                    <a:lstStyle/>
                    <a:p>
                      <a:r>
                        <a:rPr lang="hr-HR" sz="1600" u="sng" baseline="0" dirty="0" smtClean="0"/>
                        <a:t>&gt;</a:t>
                      </a:r>
                      <a:r>
                        <a:rPr lang="hr-HR" sz="1600" baseline="0" dirty="0" smtClean="0"/>
                        <a:t> 3 ab. bez APL-AK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ASS vs. placebo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70% ASS vs. 70% placebo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Tulpalla et al. (1997)</a:t>
                      </a:r>
                      <a:endParaRPr lang="hr-H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Ponovljeni pobačaji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3315824"/>
          </a:xfrm>
        </p:spPr>
        <p:txBody>
          <a:bodyPr/>
          <a:lstStyle/>
          <a:p>
            <a:r>
              <a:rPr lang="hr-HR" dirty="0" smtClean="0"/>
              <a:t>Dizajn</a:t>
            </a:r>
          </a:p>
          <a:p>
            <a:pPr lvl="1"/>
            <a:r>
              <a:rPr lang="hr-HR" dirty="0" smtClean="0"/>
              <a:t>otvorena studija</a:t>
            </a:r>
          </a:p>
          <a:p>
            <a:pPr lvl="1"/>
            <a:r>
              <a:rPr lang="hr-HR" dirty="0" smtClean="0"/>
              <a:t>dvije randomizirane paralelne grupe</a:t>
            </a:r>
          </a:p>
          <a:p>
            <a:pPr lvl="2"/>
            <a:r>
              <a:rPr lang="hr-HR" dirty="0" smtClean="0"/>
              <a:t>Dalteparin 5000 anti-XaU s.c./dnevno + folna kiselina + Metafolin</a:t>
            </a:r>
          </a:p>
          <a:p>
            <a:pPr lvl="2"/>
            <a:r>
              <a:rPr lang="hr-HR" dirty="0" smtClean="0"/>
              <a:t>folna kiselina + Metafolin</a:t>
            </a:r>
          </a:p>
          <a:p>
            <a:pPr lvl="1"/>
            <a:r>
              <a:rPr lang="hr-HR" dirty="0" smtClean="0"/>
              <a:t>multicentrična studija</a:t>
            </a:r>
          </a:p>
          <a:p>
            <a:pPr lvl="1"/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ETHIG studija*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587727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*Rogenhofer at el. ESHRE 2013.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ponovljane neuspjele trudnoće: </a:t>
            </a:r>
            <a:r>
              <a:rPr lang="hr-HR" u="sng" dirty="0" smtClean="0"/>
              <a:t>&gt;</a:t>
            </a:r>
            <a:r>
              <a:rPr lang="hr-HR" dirty="0" smtClean="0"/>
              <a:t>2 rana pobačaja (&lt;12 tj.) ili </a:t>
            </a:r>
            <a:r>
              <a:rPr lang="hr-HR" u="sng" dirty="0" smtClean="0"/>
              <a:t>&gt;</a:t>
            </a:r>
            <a:r>
              <a:rPr lang="hr-HR" dirty="0" smtClean="0"/>
              <a:t>1 kasni pobačaj (&gt;12tj)</a:t>
            </a:r>
          </a:p>
          <a:p>
            <a:r>
              <a:rPr lang="hr-HR" dirty="0" smtClean="0"/>
              <a:t>jednoplodna trudnoća</a:t>
            </a:r>
          </a:p>
          <a:p>
            <a:r>
              <a:rPr lang="hr-HR" dirty="0" smtClean="0"/>
              <a:t>početak praćenja između 6. i 8. tjedna trudnoće</a:t>
            </a:r>
          </a:p>
          <a:p>
            <a:r>
              <a:rPr lang="hr-HR" dirty="0" smtClean="0"/>
              <a:t>UZV dokazana srčana akivnost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 za uključivanje u studiju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 </a:t>
            </a:r>
            <a:r>
              <a:rPr lang="hr-HR" dirty="0" smtClean="0"/>
              <a:t>indikacija za heparinsku profilaksu</a:t>
            </a:r>
          </a:p>
          <a:p>
            <a:pPr lvl="1"/>
            <a:r>
              <a:rPr lang="hr-HR" dirty="0" smtClean="0"/>
              <a:t>sindrom antifosfolipidnih antitijela</a:t>
            </a:r>
          </a:p>
          <a:p>
            <a:pPr lvl="1"/>
            <a:r>
              <a:rPr lang="hr-HR" dirty="0" smtClean="0"/>
              <a:t>akutna tromboembolijska bolest</a:t>
            </a:r>
          </a:p>
          <a:p>
            <a:r>
              <a:rPr lang="hr-HR" dirty="0" smtClean="0"/>
              <a:t>dokazani uzrok ponavljanih pobačaja</a:t>
            </a:r>
          </a:p>
          <a:p>
            <a:pPr lvl="1"/>
            <a:r>
              <a:rPr lang="hr-HR" dirty="0" smtClean="0"/>
              <a:t>dokazane kromosomske  anomalije zametka</a:t>
            </a:r>
          </a:p>
          <a:p>
            <a:pPr lvl="1"/>
            <a:r>
              <a:rPr lang="hr-HR" dirty="0" smtClean="0"/>
              <a:t>anomalije maternice</a:t>
            </a:r>
          </a:p>
          <a:p>
            <a:pPr lvl="1"/>
            <a:r>
              <a:rPr lang="hr-HR" dirty="0" smtClean="0"/>
              <a:t>intrauterina infekcija kao dokazani uzrok pobačaja</a:t>
            </a:r>
          </a:p>
          <a:p>
            <a:r>
              <a:rPr lang="hr-HR" dirty="0" smtClean="0"/>
              <a:t>preosjetljivost na neki od preparata</a:t>
            </a:r>
          </a:p>
          <a:p>
            <a:r>
              <a:rPr lang="hr-HR" dirty="0" smtClean="0"/>
              <a:t>diabetes mellitus</a:t>
            </a:r>
          </a:p>
          <a:p>
            <a:r>
              <a:rPr lang="hr-HR" dirty="0" smtClean="0"/>
              <a:t>redovita upotreba opojnih droga, alkohola ili pušenje cigareta</a:t>
            </a:r>
          </a:p>
          <a:p>
            <a:r>
              <a:rPr lang="hr-HR" dirty="0" smtClean="0"/>
              <a:t>infekcija HIV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Kriteriji za isključivanje iz studije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467</TotalTime>
  <Words>1410</Words>
  <Application>Microsoft Office PowerPoint</Application>
  <PresentationFormat>On-screen Show (4:3)</PresentationFormat>
  <Paragraphs>249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Kada NE primijeniti NMH </vt:lpstr>
      <vt:lpstr>Zašto ova tema?</vt:lpstr>
      <vt:lpstr>Primjena NMH</vt:lpstr>
      <vt:lpstr>Primjena NMH</vt:lpstr>
      <vt:lpstr>Primjena NMH</vt:lpstr>
      <vt:lpstr>Ponovljeni pobačaji</vt:lpstr>
      <vt:lpstr>ETHIG studija*</vt:lpstr>
      <vt:lpstr>Kriterij za uključivanje u studiju</vt:lpstr>
      <vt:lpstr>Kriteriji za isključivanje iz studije</vt:lpstr>
      <vt:lpstr>Cilj istraživanja</vt:lpstr>
      <vt:lpstr>Broj ispitanica</vt:lpstr>
      <vt:lpstr>ispitanice</vt:lpstr>
      <vt:lpstr>Rezultati - primarni</vt:lpstr>
      <vt:lpstr>Rezultati -primarni</vt:lpstr>
      <vt:lpstr>Rezultati - primarni</vt:lpstr>
      <vt:lpstr>Zaključak studije</vt:lpstr>
      <vt:lpstr>Primjena NMH</vt:lpstr>
      <vt:lpstr>Trudnice s trombofilijom</vt:lpstr>
      <vt:lpstr>Trombofilija</vt:lpstr>
      <vt:lpstr>Trombofilija</vt:lpstr>
      <vt:lpstr>Trombofilija</vt:lpstr>
      <vt:lpstr>VTE</vt:lpstr>
      <vt:lpstr>Trombofilija</vt:lpstr>
      <vt:lpstr>Trombofilija - epidemiologija</vt:lpstr>
      <vt:lpstr>Trombofilija – neuspjele trudnoće</vt:lpstr>
      <vt:lpstr>Trombofilija – moguće povezane komplikacije</vt:lpstr>
      <vt:lpstr>Trombofilija – moguće povezane komplikacije</vt:lpstr>
      <vt:lpstr>trombofilija - zaključci</vt:lpstr>
      <vt:lpstr>Trombofilija – preporuke*</vt:lpstr>
      <vt:lpstr>Probir</vt:lpstr>
      <vt:lpstr>Probir DA:</vt:lpstr>
      <vt:lpstr>Probir NE:</vt:lpstr>
      <vt:lpstr>Primjena niskomolekularnog heparina DA:</vt:lpstr>
      <vt:lpstr>Primjena niskomolekularnog heparina DA:</vt:lpstr>
      <vt:lpstr>Primjena niskomolekularnog heparina DA:</vt:lpstr>
      <vt:lpstr>Primjena niskomolekularnog heparina NE: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“KADA NE PRIMJENITI NHM – evidence based”</dc:title>
  <dc:creator>Mišo</dc:creator>
  <cp:lastModifiedBy>Vedrana Biuk Martinovic</cp:lastModifiedBy>
  <cp:revision>39</cp:revision>
  <dcterms:created xsi:type="dcterms:W3CDTF">2013-08-15T06:32:42Z</dcterms:created>
  <dcterms:modified xsi:type="dcterms:W3CDTF">2013-10-14T14:09:12Z</dcterms:modified>
</cp:coreProperties>
</file>